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613">
          <p15:clr>
            <a:srgbClr val="A4A3A4"/>
          </p15:clr>
        </p15:guide>
      </p15:sldGuideLst>
    </p:ext>
    <p:ext uri="GoogleSlidesCustomDataVersion2">
      <go:slidesCustomData xmlns:go="http://customooxmlschemas.google.com/" r:id="rId21" roundtripDataSignature="AMtx7miAAAXIsCbTvfHv53YzYtUHsH6p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61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032737c30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032737c3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32737c30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32737c3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15"/>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15"/>
          <p:cNvGrpSpPr/>
          <p:nvPr/>
        </p:nvGrpSpPr>
        <p:grpSpPr>
          <a:xfrm>
            <a:off x="0" y="0"/>
            <a:ext cx="2305051" cy="6858001"/>
            <a:chOff x="0" y="0"/>
            <a:chExt cx="2305051" cy="6858001"/>
          </a:xfrm>
        </p:grpSpPr>
        <p:sp>
          <p:nvSpPr>
            <p:cNvPr id="55" name="Google Shape;55;p15"/>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5"/>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5"/>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5"/>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5"/>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5"/>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5"/>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5"/>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5"/>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5"/>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5"/>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5"/>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5"/>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5"/>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5"/>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5"/>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5"/>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5"/>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5"/>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5"/>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5"/>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5"/>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5"/>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5"/>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5"/>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5"/>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5"/>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5"/>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15"/>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24"/>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4"/>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24"/>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25"/>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5"/>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26"/>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6"/>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26"/>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6"/>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
        <p:nvSpPr>
          <p:cNvPr id="186" name="Google Shape;186;p26"/>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27"/>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7"/>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2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8"/>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28"/>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28"/>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28"/>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28"/>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28"/>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29"/>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9"/>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29"/>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29"/>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29"/>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29"/>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29"/>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29"/>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29"/>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29"/>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3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0"/>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31"/>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1"/>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17"/>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7"/>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1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8"/>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18"/>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19"/>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9"/>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19"/>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19"/>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19"/>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22"/>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2"/>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22"/>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23"/>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3"/>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23"/>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4"/>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4"/>
          <p:cNvGrpSpPr/>
          <p:nvPr/>
        </p:nvGrpSpPr>
        <p:grpSpPr>
          <a:xfrm>
            <a:off x="-14288" y="0"/>
            <a:ext cx="12053888" cy="6858001"/>
            <a:chOff x="-14288" y="0"/>
            <a:chExt cx="12053888" cy="6858001"/>
          </a:xfrm>
        </p:grpSpPr>
        <p:grpSp>
          <p:nvGrpSpPr>
            <p:cNvPr id="8" name="Google Shape;8;p14"/>
            <p:cNvGrpSpPr/>
            <p:nvPr/>
          </p:nvGrpSpPr>
          <p:grpSpPr>
            <a:xfrm>
              <a:off x="-14288" y="0"/>
              <a:ext cx="1220788" cy="6858001"/>
              <a:chOff x="-14288" y="0"/>
              <a:chExt cx="1220788" cy="6858001"/>
            </a:xfrm>
          </p:grpSpPr>
          <p:sp>
            <p:nvSpPr>
              <p:cNvPr id="9" name="Google Shape;9;p14"/>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4"/>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4"/>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4"/>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4"/>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4"/>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4"/>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4"/>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4"/>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4"/>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4"/>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4"/>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4"/>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4"/>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4"/>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4"/>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4"/>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4"/>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4"/>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4"/>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4"/>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4"/>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4"/>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4"/>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4"/>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4"/>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4"/>
            <p:cNvGrpSpPr/>
            <p:nvPr/>
          </p:nvGrpSpPr>
          <p:grpSpPr>
            <a:xfrm>
              <a:off x="11364912" y="0"/>
              <a:ext cx="674688" cy="6848476"/>
              <a:chOff x="11364912" y="0"/>
              <a:chExt cx="674688" cy="6848476"/>
            </a:xfrm>
          </p:grpSpPr>
          <p:sp>
            <p:nvSpPr>
              <p:cNvPr id="37" name="Google Shape;37;p14"/>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4"/>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4"/>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4"/>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4"/>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4"/>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4"/>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4"/>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4"/>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4"/>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1122363"/>
            <a:ext cx="8791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US"/>
              <a:t>PRESENTATION FOR IOT</a:t>
            </a:r>
            <a:endParaRPr/>
          </a:p>
        </p:txBody>
      </p:sp>
      <p:sp>
        <p:nvSpPr>
          <p:cNvPr id="235" name="Google Shape;235;p1"/>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500"/>
              <a:buNone/>
            </a:pPr>
            <a:r>
              <a:rPr lang="en-US"/>
              <a:t>PROJECT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LCD SCREEN</a:t>
            </a:r>
            <a:endParaRPr/>
          </a:p>
        </p:txBody>
      </p:sp>
      <p:sp>
        <p:nvSpPr>
          <p:cNvPr id="291" name="Google Shape;291;p1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 </a:t>
            </a:r>
            <a:r>
              <a:rPr lang="en-US">
                <a:solidFill>
                  <a:srgbClr val="FF0000"/>
                </a:solidFill>
              </a:rPr>
              <a:t>Display texts and outputs and various sensor readings.</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BREADBOARD</a:t>
            </a:r>
            <a:endParaRPr/>
          </a:p>
        </p:txBody>
      </p:sp>
      <p:sp>
        <p:nvSpPr>
          <p:cNvPr id="297" name="Google Shape;297;p1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 </a:t>
            </a:r>
            <a:r>
              <a:rPr lang="en-US">
                <a:solidFill>
                  <a:srgbClr val="FF0000"/>
                </a:solidFill>
              </a:rPr>
              <a:t>Connect the sensors and devices to it and putting circuits whether they are connected in parallel or series.</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FLUTTER </a:t>
            </a:r>
            <a:endParaRPr/>
          </a:p>
        </p:txBody>
      </p:sp>
      <p:sp>
        <p:nvSpPr>
          <p:cNvPr id="303" name="Google Shape;303;p12"/>
          <p:cNvSpPr txBox="1"/>
          <p:nvPr>
            <p:ph idx="1" type="body"/>
          </p:nvPr>
        </p:nvSpPr>
        <p:spPr>
          <a:xfrm>
            <a:off x="904240" y="226980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 </a:t>
            </a:r>
            <a:r>
              <a:rPr lang="en-US">
                <a:solidFill>
                  <a:srgbClr val="FF0000"/>
                </a:solidFill>
              </a:rPr>
              <a:t>create a mobile app for the users to interact with </a:t>
            </a:r>
            <a:r>
              <a:rPr lang="en-US">
                <a:solidFill>
                  <a:srgbClr val="FF0000"/>
                </a:solidFill>
              </a:rPr>
              <a:t> </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3"/>
          <p:cNvSpPr txBox="1"/>
          <p:nvPr>
            <p:ph type="title"/>
          </p:nvPr>
        </p:nvSpPr>
        <p:spPr>
          <a:xfrm>
            <a:off x="1141413" y="254000"/>
            <a:ext cx="9905998" cy="14630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PROJECT COMPONENTS PICTURE:</a:t>
            </a:r>
            <a:endParaRPr/>
          </a:p>
        </p:txBody>
      </p:sp>
      <p:sp>
        <p:nvSpPr>
          <p:cNvPr id="309" name="Google Shape;309;p13"/>
          <p:cNvSpPr txBox="1"/>
          <p:nvPr>
            <p:ph idx="1" type="body"/>
          </p:nvPr>
        </p:nvSpPr>
        <p:spPr>
          <a:xfrm>
            <a:off x="1141412" y="1788160"/>
            <a:ext cx="9905999" cy="4439919"/>
          </a:xfrm>
          <a:prstGeom prst="rect">
            <a:avLst/>
          </a:prstGeom>
          <a:noFill/>
          <a:ln>
            <a:noFill/>
          </a:ln>
        </p:spPr>
        <p:txBody>
          <a:bodyPr anchorCtr="0" anchor="t" bIns="45700" lIns="91425" spcFirstLastPara="1" rIns="91425" wrap="square" tIns="45700">
            <a:normAutofit/>
          </a:bodyPr>
          <a:lstStyle/>
          <a:p>
            <a:pPr indent="-38100" lvl="0" marL="228600" rtl="0" algn="l">
              <a:lnSpc>
                <a:spcPct val="120000"/>
              </a:lnSpc>
              <a:spcBef>
                <a:spcPts val="0"/>
              </a:spcBef>
              <a:spcAft>
                <a:spcPts val="0"/>
              </a:spcAft>
              <a:buClr>
                <a:schemeClr val="lt1"/>
              </a:buClr>
              <a:buSzPts val="3000"/>
              <a:buNone/>
            </a:pPr>
            <a:r>
              <a:t/>
            </a:r>
            <a:endParaRPr/>
          </a:p>
        </p:txBody>
      </p:sp>
      <p:pic>
        <p:nvPicPr>
          <p:cNvPr id="310" name="Google Shape;310;p13"/>
          <p:cNvPicPr preferRelativeResize="0"/>
          <p:nvPr/>
        </p:nvPicPr>
        <p:blipFill>
          <a:blip r:embed="rId3">
            <a:alphaModFix/>
          </a:blip>
          <a:stretch>
            <a:fillRect/>
          </a:stretch>
        </p:blipFill>
        <p:spPr>
          <a:xfrm>
            <a:off x="2498175" y="1349425"/>
            <a:ext cx="6797151" cy="501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32737c304_0_2"/>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TESTING THE FLAME SENSOR:</a:t>
            </a:r>
            <a:endParaRPr/>
          </a:p>
        </p:txBody>
      </p:sp>
      <p:sp>
        <p:nvSpPr>
          <p:cNvPr id="316" name="Google Shape;316;g3032737c304_0_2"/>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7" name="Google Shape;317;g3032737c304_0_2"/>
          <p:cNvPicPr preferRelativeResize="0"/>
          <p:nvPr/>
        </p:nvPicPr>
        <p:blipFill>
          <a:blip r:embed="rId3">
            <a:alphaModFix/>
          </a:blip>
          <a:stretch>
            <a:fillRect/>
          </a:stretch>
        </p:blipFill>
        <p:spPr>
          <a:xfrm>
            <a:off x="2447625" y="1691675"/>
            <a:ext cx="6290401" cy="465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032737c304_0_7"/>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TESTING THE MQ4 SENSOR:</a:t>
            </a:r>
            <a:endParaRPr/>
          </a:p>
        </p:txBody>
      </p:sp>
      <p:sp>
        <p:nvSpPr>
          <p:cNvPr id="323" name="Google Shape;323;g3032737c304_0_7"/>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4" name="Google Shape;324;g3032737c304_0_7"/>
          <p:cNvPicPr preferRelativeResize="0"/>
          <p:nvPr/>
        </p:nvPicPr>
        <p:blipFill>
          <a:blip r:embed="rId3">
            <a:alphaModFix/>
          </a:blip>
          <a:stretch>
            <a:fillRect/>
          </a:stretch>
        </p:blipFill>
        <p:spPr>
          <a:xfrm>
            <a:off x="2520550" y="1706263"/>
            <a:ext cx="6257999" cy="4749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Twentieth Century"/>
              <a:buNone/>
            </a:pPr>
            <a:r>
              <a:rPr b="1" lang="en-US">
                <a:solidFill>
                  <a:srgbClr val="0070C0"/>
                </a:solidFill>
              </a:rPr>
              <a:t>WHAT IS THE IDEA OF THE PROJECT ?</a:t>
            </a:r>
            <a:endParaRPr b="1">
              <a:solidFill>
                <a:srgbClr val="0070C0"/>
              </a:solidFill>
            </a:endParaRPr>
          </a:p>
        </p:txBody>
      </p:sp>
      <p:sp>
        <p:nvSpPr>
          <p:cNvPr id="241" name="Google Shape;241;p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EFEFE"/>
              </a:buClr>
              <a:buSzPts val="3000"/>
              <a:buChar char="•"/>
            </a:pPr>
            <a:r>
              <a:rPr lang="en-US">
                <a:solidFill>
                  <a:srgbClr val="FEFEFE"/>
                </a:solidFill>
              </a:rPr>
              <a:t>The Smart Supermarket System is an automated solution designed to detect presence and open doors automatically, control access, detect fire, monitor gas levels and light and provide audio alerts on the flutter app. The system ensures safety and efficiency in a supermarket by utilizing the sensors and actuators, with a mobile/web interface for remote monitoring</a:t>
            </a:r>
            <a:r>
              <a:rPr lang="en-U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
          <p:cNvSpPr txBox="1"/>
          <p:nvPr>
            <p:ph type="title"/>
          </p:nvPr>
        </p:nvSpPr>
        <p:spPr>
          <a:xfrm>
            <a:off x="1142988" y="63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Twentieth Century"/>
              <a:buNone/>
            </a:pPr>
            <a:r>
              <a:rPr lang="en-US">
                <a:solidFill>
                  <a:srgbClr val="FFFFFF"/>
                </a:solidFill>
              </a:rPr>
              <a:t>THE TOOLS WE USED: </a:t>
            </a:r>
            <a:endParaRPr/>
          </a:p>
        </p:txBody>
      </p:sp>
      <p:pic>
        <p:nvPicPr>
          <p:cNvPr id="247" name="Google Shape;247;p3"/>
          <p:cNvPicPr preferRelativeResize="0"/>
          <p:nvPr>
            <p:ph idx="1" type="body"/>
          </p:nvPr>
        </p:nvPicPr>
        <p:blipFill rotWithShape="1">
          <a:blip r:embed="rId3">
            <a:alphaModFix/>
          </a:blip>
          <a:srcRect b="0" l="0" r="0" t="0"/>
          <a:stretch/>
        </p:blipFill>
        <p:spPr>
          <a:xfrm>
            <a:off x="2763520" y="2249488"/>
            <a:ext cx="6400800" cy="3541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
          <p:cNvSpPr txBox="1"/>
          <p:nvPr>
            <p:ph type="title"/>
          </p:nvPr>
        </p:nvSpPr>
        <p:spPr>
          <a:xfrm>
            <a:off x="1141413" y="447040"/>
            <a:ext cx="9905998" cy="16154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253" name="Google Shape;253;p4"/>
          <p:cNvSpPr txBox="1"/>
          <p:nvPr>
            <p:ph idx="1" type="body"/>
          </p:nvPr>
        </p:nvSpPr>
        <p:spPr>
          <a:xfrm>
            <a:off x="1141412" y="1635760"/>
            <a:ext cx="9905999" cy="4155441"/>
          </a:xfrm>
          <a:prstGeom prst="rect">
            <a:avLst/>
          </a:prstGeom>
          <a:noFill/>
          <a:ln>
            <a:noFill/>
          </a:ln>
        </p:spPr>
        <p:txBody>
          <a:bodyPr anchorCtr="0" anchor="t" bIns="45700" lIns="91425" spcFirstLastPara="1" rIns="91425" wrap="square" tIns="45700">
            <a:normAutofit fontScale="92500" lnSpcReduction="20000"/>
          </a:bodyPr>
          <a:lstStyle/>
          <a:p>
            <a:pPr indent="-211931" lvl="0" marL="228600" rtl="0" algn="l">
              <a:lnSpc>
                <a:spcPct val="120000"/>
              </a:lnSpc>
              <a:spcBef>
                <a:spcPts val="0"/>
              </a:spcBef>
              <a:spcAft>
                <a:spcPts val="0"/>
              </a:spcAft>
              <a:buClr>
                <a:schemeClr val="lt1"/>
              </a:buClr>
              <a:buSzPct val="125000"/>
              <a:buChar char="•"/>
            </a:pPr>
            <a:r>
              <a:rPr b="1" lang="en-US" sz="2800"/>
              <a:t>ESP32 </a:t>
            </a:r>
            <a:endParaRPr/>
          </a:p>
          <a:p>
            <a:pPr indent="-211931" lvl="0" marL="228600" rtl="0" algn="l">
              <a:lnSpc>
                <a:spcPct val="120000"/>
              </a:lnSpc>
              <a:spcBef>
                <a:spcPts val="1000"/>
              </a:spcBef>
              <a:spcAft>
                <a:spcPts val="0"/>
              </a:spcAft>
              <a:buClr>
                <a:schemeClr val="lt1"/>
              </a:buClr>
              <a:buSzPct val="125000"/>
              <a:buChar char="•"/>
            </a:pPr>
            <a:r>
              <a:rPr b="1" lang="en-US" sz="2800"/>
              <a:t>Used FOR: </a:t>
            </a:r>
            <a:r>
              <a:rPr b="1" lang="en-US" sz="2000">
                <a:solidFill>
                  <a:srgbClr val="FF0000"/>
                </a:solidFill>
              </a:rPr>
              <a:t>Microcontroller</a:t>
            </a:r>
            <a:endParaRPr/>
          </a:p>
          <a:p>
            <a:pPr indent="-38100" lvl="0" marL="228600" rtl="0" algn="l">
              <a:lnSpc>
                <a:spcPct val="120000"/>
              </a:lnSpc>
              <a:spcBef>
                <a:spcPts val="1000"/>
              </a:spcBef>
              <a:spcAft>
                <a:spcPts val="0"/>
              </a:spcAft>
              <a:buClr>
                <a:schemeClr val="lt1"/>
              </a:buClr>
              <a:buSzPct val="125000"/>
              <a:buNone/>
            </a:pPr>
            <a:r>
              <a:t/>
            </a:r>
            <a:endParaRPr b="1"/>
          </a:p>
          <a:p>
            <a:pPr indent="0" lvl="0" marL="0" rtl="0" algn="l">
              <a:lnSpc>
                <a:spcPct val="120000"/>
              </a:lnSpc>
              <a:spcBef>
                <a:spcPts val="1000"/>
              </a:spcBef>
              <a:spcAft>
                <a:spcPts val="0"/>
              </a:spcAft>
              <a:buClr>
                <a:schemeClr val="lt1"/>
              </a:buClr>
              <a:buSzPct val="125000"/>
              <a:buNone/>
            </a:pPr>
            <a:r>
              <a:t/>
            </a:r>
            <a:endParaRPr b="1"/>
          </a:p>
          <a:p>
            <a:pPr indent="-38100" lvl="0" marL="228600" rtl="0" algn="l">
              <a:lnSpc>
                <a:spcPct val="120000"/>
              </a:lnSpc>
              <a:spcBef>
                <a:spcPts val="1000"/>
              </a:spcBef>
              <a:spcAft>
                <a:spcPts val="0"/>
              </a:spcAft>
              <a:buClr>
                <a:schemeClr val="lt1"/>
              </a:buClr>
              <a:buSzPct val="125000"/>
              <a:buNone/>
            </a:pPr>
            <a:r>
              <a:t/>
            </a:r>
            <a:endParaRPr b="1"/>
          </a:p>
          <a:p>
            <a:pPr indent="-38100" lvl="0" marL="228600" rtl="0" algn="l">
              <a:lnSpc>
                <a:spcPct val="120000"/>
              </a:lnSpc>
              <a:spcBef>
                <a:spcPts val="1000"/>
              </a:spcBef>
              <a:spcAft>
                <a:spcPts val="0"/>
              </a:spcAft>
              <a:buClr>
                <a:schemeClr val="lt1"/>
              </a:buClr>
              <a:buSzPct val="125000"/>
              <a:buNone/>
            </a:pPr>
            <a:r>
              <a:t/>
            </a:r>
            <a:endParaRPr b="1"/>
          </a:p>
          <a:p>
            <a:pPr indent="0" lvl="0" marL="0" rtl="0" algn="l">
              <a:lnSpc>
                <a:spcPct val="120000"/>
              </a:lnSpc>
              <a:spcBef>
                <a:spcPts val="1000"/>
              </a:spcBef>
              <a:spcAft>
                <a:spcPts val="0"/>
              </a:spcAft>
              <a:buClr>
                <a:schemeClr val="lt1"/>
              </a:buClr>
              <a:buSzPct val="125000"/>
              <a:buNone/>
            </a:pPr>
            <a:r>
              <a:t/>
            </a:r>
            <a:endParaRPr b="1"/>
          </a:p>
          <a:p>
            <a:pPr indent="-38100" lvl="0" marL="228600" rtl="0" algn="l">
              <a:lnSpc>
                <a:spcPct val="120000"/>
              </a:lnSpc>
              <a:spcBef>
                <a:spcPts val="1000"/>
              </a:spcBef>
              <a:spcAft>
                <a:spcPts val="0"/>
              </a:spcAft>
              <a:buClr>
                <a:schemeClr val="lt1"/>
              </a:buClr>
              <a:buSzPct val="125000"/>
              <a:buNone/>
            </a:pPr>
            <a:r>
              <a:t/>
            </a:r>
            <a:endParaRPr b="1"/>
          </a:p>
        </p:txBody>
      </p:sp>
      <p:pic>
        <p:nvPicPr>
          <p:cNvPr id="254" name="Google Shape;254;p4"/>
          <p:cNvPicPr preferRelativeResize="0"/>
          <p:nvPr/>
        </p:nvPicPr>
        <p:blipFill rotWithShape="1">
          <a:blip r:embed="rId3">
            <a:alphaModFix/>
          </a:blip>
          <a:srcRect b="35203" l="35701" r="37083" t="41004"/>
          <a:stretch/>
        </p:blipFill>
        <p:spPr>
          <a:xfrm>
            <a:off x="5506720" y="2655088"/>
            <a:ext cx="5799959" cy="28617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
          <p:cNvSpPr txBox="1"/>
          <p:nvPr>
            <p:ph type="title"/>
          </p:nvPr>
        </p:nvSpPr>
        <p:spPr>
          <a:xfrm>
            <a:off x="1141413" y="618518"/>
            <a:ext cx="9905998" cy="1362682"/>
          </a:xfrm>
          <a:prstGeom prst="rect">
            <a:avLst/>
          </a:prstGeom>
          <a:noFill/>
          <a:ln>
            <a:noFill/>
          </a:ln>
        </p:spPr>
        <p:txBody>
          <a:bodyPr anchorCtr="0" anchor="ctr" bIns="45700" lIns="91425" spcFirstLastPara="1" rIns="91425" wrap="square" tIns="45700">
            <a:normAutofit fontScale="90000"/>
          </a:bodyPr>
          <a:lstStyle/>
          <a:p>
            <a:pPr indent="-228600" lvl="0" marL="228600" rtl="0" algn="l">
              <a:lnSpc>
                <a:spcPct val="120000"/>
              </a:lnSpc>
              <a:spcBef>
                <a:spcPts val="0"/>
              </a:spcBef>
              <a:spcAft>
                <a:spcPts val="0"/>
              </a:spcAft>
              <a:buClr>
                <a:srgbClr val="FFFFFF"/>
              </a:buClr>
              <a:buSzPct val="100000"/>
              <a:buFont typeface="Twentieth Century"/>
              <a:buNone/>
            </a:pPr>
            <a:br>
              <a:rPr lang="en-US" sz="4000" cap="none">
                <a:solidFill>
                  <a:srgbClr val="FFFFFF"/>
                </a:solidFill>
              </a:rPr>
            </a:br>
            <a:br>
              <a:rPr lang="en-US" sz="4000" cap="none">
                <a:solidFill>
                  <a:srgbClr val="FFFFFF"/>
                </a:solidFill>
              </a:rPr>
            </a:br>
            <a:br>
              <a:rPr lang="en-US" sz="4000" cap="none">
                <a:solidFill>
                  <a:srgbClr val="FFFFFF"/>
                </a:solidFill>
              </a:rPr>
            </a:br>
            <a:br>
              <a:rPr lang="en-US" sz="4000" cap="none">
                <a:solidFill>
                  <a:srgbClr val="FFFFFF"/>
                </a:solidFill>
              </a:rPr>
            </a:br>
            <a:br>
              <a:rPr lang="en-US" sz="4000" cap="none">
                <a:solidFill>
                  <a:srgbClr val="FFFFFF"/>
                </a:solidFill>
              </a:rPr>
            </a:br>
            <a:br>
              <a:rPr lang="en-US" sz="4000" cap="none">
                <a:solidFill>
                  <a:srgbClr val="FFFFFF"/>
                </a:solidFill>
              </a:rPr>
            </a:br>
            <a:endParaRPr/>
          </a:p>
        </p:txBody>
      </p:sp>
      <p:sp>
        <p:nvSpPr>
          <p:cNvPr id="260" name="Google Shape;260;p5"/>
          <p:cNvSpPr txBox="1"/>
          <p:nvPr>
            <p:ph idx="1" type="body"/>
          </p:nvPr>
        </p:nvSpPr>
        <p:spPr>
          <a:xfrm>
            <a:off x="1141413" y="1198880"/>
            <a:ext cx="9905999" cy="464312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FFFFFF"/>
              </a:buClr>
              <a:buSzPts val="3500"/>
              <a:buChar char="•"/>
            </a:pPr>
            <a:r>
              <a:rPr lang="en-US" sz="2800">
                <a:solidFill>
                  <a:srgbClr val="FFFFFF"/>
                </a:solidFill>
              </a:rPr>
              <a:t>Servo Motor</a:t>
            </a:r>
            <a:endParaRPr sz="2800"/>
          </a:p>
          <a:p>
            <a:pPr indent="-228600" lvl="0" marL="228600" rtl="0" algn="l">
              <a:lnSpc>
                <a:spcPct val="120000"/>
              </a:lnSpc>
              <a:spcBef>
                <a:spcPts val="1000"/>
              </a:spcBef>
              <a:spcAft>
                <a:spcPts val="0"/>
              </a:spcAft>
              <a:buClr>
                <a:schemeClr val="lt1"/>
              </a:buClr>
              <a:buSzPts val="3500"/>
              <a:buChar char="•"/>
            </a:pPr>
            <a:r>
              <a:rPr lang="en-US" sz="2800"/>
              <a:t>Used for : </a:t>
            </a:r>
            <a:r>
              <a:rPr lang="en-US" sz="2800">
                <a:solidFill>
                  <a:srgbClr val="FF0000"/>
                </a:solidFill>
              </a:rPr>
              <a:t>the door of the supermarket</a:t>
            </a:r>
            <a:endParaRPr/>
          </a:p>
          <a:p>
            <a:pPr indent="0" lvl="0" marL="228600" rtl="0" algn="l">
              <a:lnSpc>
                <a:spcPct val="120000"/>
              </a:lnSpc>
              <a:spcBef>
                <a:spcPts val="1000"/>
              </a:spcBef>
              <a:spcAft>
                <a:spcPts val="0"/>
              </a:spcAft>
              <a:buClr>
                <a:schemeClr val="lt1"/>
              </a:buClr>
              <a:buSzPts val="5000"/>
              <a:buNone/>
            </a:pPr>
            <a:r>
              <a:t/>
            </a:r>
            <a:endParaRPr sz="4000"/>
          </a:p>
          <a:p>
            <a:pPr indent="0" lvl="0" marL="228600" rtl="0" algn="l">
              <a:lnSpc>
                <a:spcPct val="120000"/>
              </a:lnSpc>
              <a:spcBef>
                <a:spcPts val="1000"/>
              </a:spcBef>
              <a:spcAft>
                <a:spcPts val="0"/>
              </a:spcAft>
              <a:buClr>
                <a:schemeClr val="lt1"/>
              </a:buClr>
              <a:buSzPts val="5000"/>
              <a:buNone/>
            </a:pPr>
            <a:r>
              <a:t/>
            </a:r>
            <a:endParaRPr sz="4000"/>
          </a:p>
        </p:txBody>
      </p:sp>
      <p:pic>
        <p:nvPicPr>
          <p:cNvPr id="261" name="Google Shape;261;p5"/>
          <p:cNvPicPr preferRelativeResize="0"/>
          <p:nvPr/>
        </p:nvPicPr>
        <p:blipFill rotWithShape="1">
          <a:blip r:embed="rId3">
            <a:alphaModFix/>
          </a:blip>
          <a:srcRect b="0" l="0" r="0" t="0"/>
          <a:stretch/>
        </p:blipFill>
        <p:spPr>
          <a:xfrm>
            <a:off x="6308315" y="2698970"/>
            <a:ext cx="4809172" cy="34645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LDR SENSOR</a:t>
            </a:r>
            <a:endParaRPr/>
          </a:p>
        </p:txBody>
      </p:sp>
      <p:sp>
        <p:nvSpPr>
          <p:cNvPr id="267" name="Google Shape;267;p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 </a:t>
            </a:r>
            <a:r>
              <a:rPr lang="en-US">
                <a:solidFill>
                  <a:srgbClr val="FF0000"/>
                </a:solidFill>
              </a:rPr>
              <a:t>Detects the light</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MQ-4 GAS SENSOR </a:t>
            </a:r>
            <a:endParaRPr/>
          </a:p>
        </p:txBody>
      </p:sp>
      <p:sp>
        <p:nvSpPr>
          <p:cNvPr id="273" name="Google Shape;273;p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Uesd for : </a:t>
            </a:r>
            <a:r>
              <a:rPr lang="en-US">
                <a:solidFill>
                  <a:srgbClr val="FF0000"/>
                </a:solidFill>
              </a:rPr>
              <a:t>Detects the smoke and methane gas emissions</a:t>
            </a:r>
            <a:r>
              <a:rPr lang="en-US">
                <a:solidFill>
                  <a:srgbClr val="FF0000"/>
                </a:solidFill>
              </a:rPr>
              <a:t> </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THE FLAME SENSOR </a:t>
            </a:r>
            <a:endParaRPr/>
          </a:p>
        </p:txBody>
      </p:sp>
      <p:sp>
        <p:nvSpPr>
          <p:cNvPr id="279" name="Google Shape;279;p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a:t>
            </a:r>
            <a:r>
              <a:rPr lang="en-US">
                <a:solidFill>
                  <a:srgbClr val="FF0000"/>
                </a:solidFill>
              </a:rPr>
              <a:t>Detect fires or flames within the proximity of the sensor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BUZZER</a:t>
            </a:r>
            <a:endParaRPr/>
          </a:p>
        </p:txBody>
      </p:sp>
      <p:sp>
        <p:nvSpPr>
          <p:cNvPr id="285" name="Google Shape;285;p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en-US"/>
              <a:t>Used to : </a:t>
            </a:r>
            <a:r>
              <a:rPr lang="en-US">
                <a:solidFill>
                  <a:srgbClr val="FF0000"/>
                </a:solidFill>
              </a:rPr>
              <a:t>triggers alerts as soon as the sensors detect something.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2024-09-20T15:09:45Z</dcterms:created>
  <dc:creator>Kimo Store</dc:creator>
</cp:coreProperties>
</file>